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6" r:id="rId5"/>
    <p:sldId id="265" r:id="rId6"/>
    <p:sldId id="268" r:id="rId7"/>
    <p:sldId id="269" r:id="rId8"/>
    <p:sldId id="272" r:id="rId9"/>
    <p:sldId id="270" r:id="rId10"/>
    <p:sldId id="273" r:id="rId11"/>
    <p:sldId id="275" r:id="rId12"/>
    <p:sldId id="271" r:id="rId13"/>
    <p:sldId id="281" r:id="rId14"/>
    <p:sldId id="279" r:id="rId15"/>
    <p:sldId id="280" r:id="rId16"/>
    <p:sldId id="282" r:id="rId17"/>
    <p:sldId id="261" r:id="rId18"/>
    <p:sldId id="262" r:id="rId19"/>
    <p:sldId id="264" r:id="rId2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E134F3-700A-4C62-AE82-52B271CCEF56}" v="274" dt="2024-06-02T19:05:55.6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59" autoAdjust="0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20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8551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14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19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60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6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56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16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40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45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98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62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82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66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77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551972" y="876300"/>
            <a:ext cx="7086006" cy="2023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Britannic Bold" panose="020B0903060703020204" pitchFamily="34" charset="0"/>
                <a:ea typeface="Roboto" pitchFamily="34" charset="-122"/>
                <a:cs typeface="Roboto" pitchFamily="34" charset="-120"/>
              </a:rPr>
              <a:t>Qubit Games: A project of OOPJ Concepts</a:t>
            </a:r>
            <a:endParaRPr lang="en-US" sz="4800" dirty="0">
              <a:latin typeface="Britannic Bold" panose="020B0903060703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51972" y="3233612"/>
            <a:ext cx="7163277" cy="22527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FZShuTi" panose="02010601030101010101" pitchFamily="2" charset="-122"/>
                <a:ea typeface="FZShuTi" panose="02010601030101010101" pitchFamily="2" charset="-122"/>
                <a:cs typeface="Roboto" pitchFamily="34" charset="-120"/>
              </a:rPr>
              <a:t>Qubit Games is a collection of classic and thrilling Java-based games, each designed to demonstrate the power and versatility of Object-Oriented Programming (OOPJ) principles. From the iconic Flappy Bird to the strategic Tic Tac Toe and the addictive Snake Game, these titles showcase the mastery of Java OOPJ concepts.</a:t>
            </a:r>
            <a:endParaRPr lang="en-US" sz="1900" dirty="0">
              <a:latin typeface="FZShuTi" panose="02010601030101010101" pitchFamily="2" charset="-122"/>
              <a:ea typeface="FZShuTi" panose="02010601030101010101" pitchFamily="2" charset="-122"/>
            </a:endParaRPr>
          </a:p>
        </p:txBody>
      </p:sp>
      <p:sp>
        <p:nvSpPr>
          <p:cNvPr id="8" name="Text 4"/>
          <p:cNvSpPr/>
          <p:nvPr/>
        </p:nvSpPr>
        <p:spPr>
          <a:xfrm>
            <a:off x="590608" y="6179389"/>
            <a:ext cx="4058128" cy="11980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152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OCR A Extended" panose="02010509020102010303" pitchFamily="50" charset="0"/>
                <a:ea typeface="Roboto" panose="02000000000000000000" pitchFamily="2" charset="0"/>
                <a:cs typeface="Roboto" panose="02000000000000000000" pitchFamily="2" charset="0"/>
              </a:rPr>
              <a:t>Done By:</a:t>
            </a:r>
          </a:p>
          <a:p>
            <a:pPr marL="0" indent="0">
              <a:lnSpc>
                <a:spcPts val="1152"/>
              </a:lnSpc>
              <a:buNone/>
            </a:pPr>
            <a:endParaRPr lang="en-US" sz="1600" dirty="0">
              <a:solidFill>
                <a:schemeClr val="bg1"/>
              </a:solidFill>
              <a:latin typeface="OCR A Extended" panose="02010509020102010303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ts val="1152"/>
              </a:lnSpc>
            </a:pPr>
            <a:r>
              <a:rPr lang="en-US" sz="1600" dirty="0">
                <a:solidFill>
                  <a:schemeClr val="bg1"/>
                </a:solidFill>
                <a:latin typeface="OCR A Extended" panose="02010509020102010303" pitchFamily="50" charset="0"/>
                <a:ea typeface="Roboto" panose="02000000000000000000" pitchFamily="2" charset="0"/>
                <a:cs typeface="Roboto" panose="02000000000000000000" pitchFamily="2" charset="0"/>
              </a:rPr>
              <a:t>AM.SC.U4CSE23102  Abhay Mathummal</a:t>
            </a:r>
          </a:p>
          <a:p>
            <a:pPr>
              <a:lnSpc>
                <a:spcPts val="1152"/>
              </a:lnSpc>
            </a:pPr>
            <a:endParaRPr lang="en-US" sz="1600" dirty="0">
              <a:solidFill>
                <a:schemeClr val="bg1"/>
              </a:solidFill>
              <a:latin typeface="OCR A Extended" panose="02010509020102010303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ts val="1152"/>
              </a:lnSpc>
            </a:pPr>
            <a:r>
              <a:rPr lang="en-US" sz="1600" dirty="0">
                <a:solidFill>
                  <a:schemeClr val="bg1"/>
                </a:solidFill>
                <a:latin typeface="OCR A Extended" panose="02010509020102010303" pitchFamily="50" charset="0"/>
                <a:ea typeface="Roboto" panose="02000000000000000000" pitchFamily="2" charset="0"/>
                <a:cs typeface="Roboto" panose="02000000000000000000" pitchFamily="2" charset="0"/>
              </a:rPr>
              <a:t>AM.SC.U4CSE23105  Akhil Kannan </a:t>
            </a:r>
          </a:p>
          <a:p>
            <a:pPr>
              <a:lnSpc>
                <a:spcPts val="1152"/>
              </a:lnSpc>
            </a:pPr>
            <a:r>
              <a:rPr lang="en-US" sz="1600" dirty="0">
                <a:solidFill>
                  <a:schemeClr val="bg1"/>
                </a:solidFill>
                <a:latin typeface="OCR A Extended" panose="02010509020102010303" pitchFamily="50" charset="0"/>
                <a:ea typeface="Roboto" panose="02000000000000000000" pitchFamily="2" charset="0"/>
                <a:cs typeface="Roboto" panose="02000000000000000000" pitchFamily="2" charset="0"/>
              </a:rPr>
              <a:t>          </a:t>
            </a:r>
          </a:p>
          <a:p>
            <a:pPr>
              <a:lnSpc>
                <a:spcPts val="1152"/>
              </a:lnSpc>
            </a:pPr>
            <a:r>
              <a:rPr lang="en-US" sz="1600" dirty="0">
                <a:solidFill>
                  <a:schemeClr val="bg1"/>
                </a:solidFill>
                <a:latin typeface="OCR A Extended" panose="02010509020102010303" pitchFamily="50" charset="0"/>
                <a:ea typeface="Roboto" panose="02000000000000000000" pitchFamily="2" charset="0"/>
                <a:cs typeface="Roboto" panose="02000000000000000000" pitchFamily="2" charset="0"/>
              </a:rPr>
              <a:t>AM.SC.U4CSE23125  Josewin Anto</a:t>
            </a:r>
          </a:p>
        </p:txBody>
      </p:sp>
      <p:sp>
        <p:nvSpPr>
          <p:cNvPr id="9" name="Text 5"/>
          <p:cNvSpPr/>
          <p:nvPr/>
        </p:nvSpPr>
        <p:spPr>
          <a:xfrm>
            <a:off x="1299686" y="6537722"/>
            <a:ext cx="1127879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687160-2CD2-42E8-6333-83A2E4057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449" y="876300"/>
            <a:ext cx="6477000" cy="647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037993" y="23556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1441409" y="402431"/>
            <a:ext cx="1894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37290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4209455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148399" y="37290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4209455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2760107" y="5392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760107" y="587275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148399" y="5392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87275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EF7705-FDCD-71DD-E88D-B3750197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054" b="20354"/>
          <a:stretch/>
        </p:blipFill>
        <p:spPr>
          <a:xfrm>
            <a:off x="1012554" y="458297"/>
            <a:ext cx="12605292" cy="731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2425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037993" y="23556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1441409" y="402431"/>
            <a:ext cx="1894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37290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4209455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148399" y="37290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4209455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2760107" y="5392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760107" y="587275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148399" y="5392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87275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474858-2515-181F-EAA9-86C1B90854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004" b="-2"/>
          <a:stretch/>
        </p:blipFill>
        <p:spPr>
          <a:xfrm>
            <a:off x="537328" y="1472551"/>
            <a:ext cx="13555744" cy="451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3635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DA26E2-D8C6-E75A-D482-7995A8C79F3C}"/>
              </a:ext>
            </a:extLst>
          </p:cNvPr>
          <p:cNvGrpSpPr/>
          <p:nvPr/>
        </p:nvGrpSpPr>
        <p:grpSpPr>
          <a:xfrm>
            <a:off x="286027" y="93319"/>
            <a:ext cx="11306255" cy="1388745"/>
            <a:chOff x="438427" y="882053"/>
            <a:chExt cx="11306255" cy="138874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62A9EB-14AE-85B5-42EC-7C9CAAEA1125}"/>
                </a:ext>
              </a:extLst>
            </p:cNvPr>
            <p:cNvGrpSpPr/>
            <p:nvPr/>
          </p:nvGrpSpPr>
          <p:grpSpPr>
            <a:xfrm>
              <a:off x="438427" y="882053"/>
              <a:ext cx="11306255" cy="1388745"/>
              <a:chOff x="1286152" y="235565"/>
              <a:chExt cx="11306255" cy="1388745"/>
            </a:xfrm>
          </p:grpSpPr>
          <p:sp>
            <p:nvSpPr>
              <p:cNvPr id="4" name="Text 1"/>
              <p:cNvSpPr/>
              <p:nvPr/>
            </p:nvSpPr>
            <p:spPr>
              <a:xfrm>
                <a:off x="2037993" y="235565"/>
                <a:ext cx="10554414" cy="1388745"/>
              </a:xfrm>
              <a:prstGeom prst="rect">
                <a:avLst/>
              </a:prstGeom>
              <a:noFill/>
              <a:ln/>
            </p:spPr>
            <p:txBody>
              <a:bodyPr wrap="square" rtlCol="0" anchor="t"/>
              <a:lstStyle/>
              <a:p>
                <a:pPr marL="0" indent="0">
                  <a:lnSpc>
                    <a:spcPts val="5468"/>
                  </a:lnSpc>
                  <a:buNone/>
                </a:pPr>
                <a:r>
                  <a:rPr lang="en-US" sz="4374" dirty="0">
                    <a:solidFill>
                      <a:srgbClr val="FFFFFF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Class Diagram</a:t>
                </a:r>
                <a:endParaRPr lang="en-US" sz="4374" dirty="0"/>
              </a:p>
            </p:txBody>
          </p:sp>
          <p:sp>
            <p:nvSpPr>
              <p:cNvPr id="5" name="Shape 2"/>
              <p:cNvSpPr/>
              <p:nvPr/>
            </p:nvSpPr>
            <p:spPr>
              <a:xfrm>
                <a:off x="1286152" y="382110"/>
                <a:ext cx="499943" cy="499943"/>
              </a:xfrm>
              <a:prstGeom prst="roundRect">
                <a:avLst>
                  <a:gd name="adj" fmla="val 20000"/>
                </a:avLst>
              </a:prstGeom>
              <a:solidFill>
                <a:srgbClr val="182567"/>
              </a:solidFill>
              <a:ln w="7620">
                <a:solidFill>
                  <a:srgbClr val="313E80"/>
                </a:solidFill>
                <a:prstDash val="solid"/>
              </a:ln>
            </p:spPr>
            <p:txBody>
              <a:bodyPr/>
              <a:lstStyle/>
              <a:p>
                <a:endParaRPr lang="en-IN" dirty="0"/>
              </a:p>
            </p:txBody>
          </p:sp>
        </p:grpSp>
        <p:sp>
          <p:nvSpPr>
            <p:cNvPr id="6" name="Text 3"/>
            <p:cNvSpPr/>
            <p:nvPr/>
          </p:nvSpPr>
          <p:spPr>
            <a:xfrm>
              <a:off x="593684" y="1070328"/>
              <a:ext cx="189428" cy="41648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3281"/>
                </a:lnSpc>
                <a:buNone/>
              </a:pPr>
              <a:r>
                <a:rPr lang="en-US" sz="2624" dirty="0">
                  <a:solidFill>
                    <a:srgbClr val="CFD0D8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4</a:t>
              </a:r>
              <a:endParaRPr lang="en-US" sz="2624" dirty="0"/>
            </a:p>
          </p:txBody>
        </p:sp>
      </p:grpSp>
      <p:sp>
        <p:nvSpPr>
          <p:cNvPr id="7" name="Text 4"/>
          <p:cNvSpPr/>
          <p:nvPr/>
        </p:nvSpPr>
        <p:spPr>
          <a:xfrm>
            <a:off x="2760107" y="37290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4209455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148399" y="37290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4209455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2760107" y="5392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760107" y="587275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148399" y="5392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87275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881DD7-F50B-0EBC-4F13-9AE2A3E24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118" y="0"/>
            <a:ext cx="8772022" cy="817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24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DA26E2-D8C6-E75A-D482-7995A8C79F3C}"/>
              </a:ext>
            </a:extLst>
          </p:cNvPr>
          <p:cNvGrpSpPr/>
          <p:nvPr/>
        </p:nvGrpSpPr>
        <p:grpSpPr>
          <a:xfrm>
            <a:off x="286027" y="93319"/>
            <a:ext cx="11306255" cy="1388745"/>
            <a:chOff x="438427" y="882053"/>
            <a:chExt cx="11306255" cy="138874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62A9EB-14AE-85B5-42EC-7C9CAAEA1125}"/>
                </a:ext>
              </a:extLst>
            </p:cNvPr>
            <p:cNvGrpSpPr/>
            <p:nvPr/>
          </p:nvGrpSpPr>
          <p:grpSpPr>
            <a:xfrm>
              <a:off x="438427" y="882053"/>
              <a:ext cx="11306255" cy="1388745"/>
              <a:chOff x="1286152" y="235565"/>
              <a:chExt cx="11306255" cy="1388745"/>
            </a:xfrm>
          </p:grpSpPr>
          <p:sp>
            <p:nvSpPr>
              <p:cNvPr id="4" name="Text 1"/>
              <p:cNvSpPr/>
              <p:nvPr/>
            </p:nvSpPr>
            <p:spPr>
              <a:xfrm>
                <a:off x="2037993" y="235565"/>
                <a:ext cx="10554414" cy="1388745"/>
              </a:xfrm>
              <a:prstGeom prst="rect">
                <a:avLst/>
              </a:prstGeom>
              <a:noFill/>
              <a:ln/>
            </p:spPr>
            <p:txBody>
              <a:bodyPr wrap="square" rtlCol="0" anchor="t"/>
              <a:lstStyle/>
              <a:p>
                <a:pPr marL="0" indent="0">
                  <a:lnSpc>
                    <a:spcPts val="5468"/>
                  </a:lnSpc>
                  <a:buNone/>
                </a:pPr>
                <a:r>
                  <a:rPr lang="en-US" sz="4374" dirty="0">
                    <a:solidFill>
                      <a:srgbClr val="FFFFFF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Game Interface</a:t>
                </a:r>
                <a:endParaRPr lang="en-US" sz="4374" dirty="0"/>
              </a:p>
            </p:txBody>
          </p:sp>
          <p:sp>
            <p:nvSpPr>
              <p:cNvPr id="5" name="Shape 2"/>
              <p:cNvSpPr/>
              <p:nvPr/>
            </p:nvSpPr>
            <p:spPr>
              <a:xfrm>
                <a:off x="1286152" y="382110"/>
                <a:ext cx="499943" cy="499943"/>
              </a:xfrm>
              <a:prstGeom prst="roundRect">
                <a:avLst>
                  <a:gd name="adj" fmla="val 20000"/>
                </a:avLst>
              </a:prstGeom>
              <a:solidFill>
                <a:srgbClr val="182567"/>
              </a:solidFill>
              <a:ln w="7620">
                <a:solidFill>
                  <a:srgbClr val="313E80"/>
                </a:solidFill>
                <a:prstDash val="solid"/>
              </a:ln>
            </p:spPr>
            <p:txBody>
              <a:bodyPr/>
              <a:lstStyle/>
              <a:p>
                <a:endParaRPr lang="en-IN" dirty="0"/>
              </a:p>
            </p:txBody>
          </p:sp>
        </p:grpSp>
        <p:sp>
          <p:nvSpPr>
            <p:cNvPr id="6" name="Text 3"/>
            <p:cNvSpPr/>
            <p:nvPr/>
          </p:nvSpPr>
          <p:spPr>
            <a:xfrm>
              <a:off x="593684" y="1070328"/>
              <a:ext cx="189428" cy="41648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3281"/>
                </a:lnSpc>
                <a:buNone/>
              </a:pPr>
              <a:endParaRPr lang="en-US" sz="2624" dirty="0"/>
            </a:p>
          </p:txBody>
        </p:sp>
      </p:grpSp>
      <p:sp>
        <p:nvSpPr>
          <p:cNvPr id="7" name="Text 4"/>
          <p:cNvSpPr/>
          <p:nvPr/>
        </p:nvSpPr>
        <p:spPr>
          <a:xfrm>
            <a:off x="2760107" y="37290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4209455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148399" y="37290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4209455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2760107" y="5392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760107" y="587275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148399" y="5392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87275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473090-024C-A44C-2798-44445BBB7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773" y="1036892"/>
            <a:ext cx="7588630" cy="683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70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62A9EB-14AE-85B5-42EC-7C9CAAEA1125}"/>
              </a:ext>
            </a:extLst>
          </p:cNvPr>
          <p:cNvGrpSpPr/>
          <p:nvPr/>
        </p:nvGrpSpPr>
        <p:grpSpPr>
          <a:xfrm>
            <a:off x="286027" y="93319"/>
            <a:ext cx="11306255" cy="1388745"/>
            <a:chOff x="1286152" y="235565"/>
            <a:chExt cx="11306255" cy="1388745"/>
          </a:xfrm>
        </p:grpSpPr>
        <p:sp>
          <p:nvSpPr>
            <p:cNvPr id="4" name="Text 1"/>
            <p:cNvSpPr/>
            <p:nvPr/>
          </p:nvSpPr>
          <p:spPr>
            <a:xfrm>
              <a:off x="2037993" y="235565"/>
              <a:ext cx="10554414" cy="1388745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5468"/>
                </a:lnSpc>
                <a:buNone/>
              </a:pPr>
              <a:r>
                <a:rPr lang="en-US" sz="4374" dirty="0">
                  <a:solidFill>
                    <a:srgbClr val="FFFFF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Flappy Bird</a:t>
              </a:r>
              <a:endParaRPr lang="en-US" sz="4374" dirty="0"/>
            </a:p>
          </p:txBody>
        </p:sp>
        <p:sp>
          <p:nvSpPr>
            <p:cNvPr id="5" name="Shape 2"/>
            <p:cNvSpPr/>
            <p:nvPr/>
          </p:nvSpPr>
          <p:spPr>
            <a:xfrm>
              <a:off x="1286152" y="382110"/>
              <a:ext cx="499943" cy="499943"/>
            </a:xfrm>
            <a:prstGeom prst="roundRect">
              <a:avLst>
                <a:gd name="adj" fmla="val 20000"/>
              </a:avLst>
            </a:prstGeom>
            <a:solidFill>
              <a:srgbClr val="182567"/>
            </a:solidFill>
            <a:ln w="7620">
              <a:solidFill>
                <a:srgbClr val="313E80"/>
              </a:solidFill>
              <a:prstDash val="solid"/>
            </a:ln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7" name="Text 4"/>
          <p:cNvSpPr/>
          <p:nvPr/>
        </p:nvSpPr>
        <p:spPr>
          <a:xfrm>
            <a:off x="2760107" y="37290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4209455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148399" y="37290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4209455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2760107" y="5392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760107" y="587275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148399" y="5392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87275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D53AAD-9E7C-E01F-7AFF-44A91BC9C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021" y="1146209"/>
            <a:ext cx="7283720" cy="655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61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62A9EB-14AE-85B5-42EC-7C9CAAEA1125}"/>
              </a:ext>
            </a:extLst>
          </p:cNvPr>
          <p:cNvGrpSpPr/>
          <p:nvPr/>
        </p:nvGrpSpPr>
        <p:grpSpPr>
          <a:xfrm>
            <a:off x="286027" y="93319"/>
            <a:ext cx="11306255" cy="1388745"/>
            <a:chOff x="1286152" y="235565"/>
            <a:chExt cx="11306255" cy="1388745"/>
          </a:xfrm>
        </p:grpSpPr>
        <p:sp>
          <p:nvSpPr>
            <p:cNvPr id="4" name="Text 1"/>
            <p:cNvSpPr/>
            <p:nvPr/>
          </p:nvSpPr>
          <p:spPr>
            <a:xfrm>
              <a:off x="2037993" y="235565"/>
              <a:ext cx="10554414" cy="1388745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5468"/>
                </a:lnSpc>
                <a:buNone/>
              </a:pPr>
              <a:r>
                <a:rPr lang="en-US" sz="4374" dirty="0">
                  <a:solidFill>
                    <a:srgbClr val="FFFFF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Snake Game</a:t>
              </a:r>
              <a:endParaRPr lang="en-US" sz="4374" dirty="0"/>
            </a:p>
          </p:txBody>
        </p:sp>
        <p:sp>
          <p:nvSpPr>
            <p:cNvPr id="5" name="Shape 2"/>
            <p:cNvSpPr/>
            <p:nvPr/>
          </p:nvSpPr>
          <p:spPr>
            <a:xfrm>
              <a:off x="1286152" y="382110"/>
              <a:ext cx="499943" cy="499943"/>
            </a:xfrm>
            <a:prstGeom prst="roundRect">
              <a:avLst>
                <a:gd name="adj" fmla="val 20000"/>
              </a:avLst>
            </a:prstGeom>
            <a:solidFill>
              <a:srgbClr val="182567"/>
            </a:solidFill>
            <a:ln w="7620">
              <a:solidFill>
                <a:srgbClr val="313E80"/>
              </a:solidFill>
              <a:prstDash val="solid"/>
            </a:ln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7" name="Text 4"/>
          <p:cNvSpPr/>
          <p:nvPr/>
        </p:nvSpPr>
        <p:spPr>
          <a:xfrm>
            <a:off x="2760107" y="37290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4209455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148399" y="37290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4209455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2760107" y="5392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760107" y="587275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148399" y="5392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87275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804473-4A17-9418-98C7-85DF8677D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124" y="1009055"/>
            <a:ext cx="7085513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53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DA26E2-D8C6-E75A-D482-7995A8C79F3C}"/>
              </a:ext>
            </a:extLst>
          </p:cNvPr>
          <p:cNvGrpSpPr/>
          <p:nvPr/>
        </p:nvGrpSpPr>
        <p:grpSpPr>
          <a:xfrm>
            <a:off x="286027" y="93319"/>
            <a:ext cx="11306255" cy="1388745"/>
            <a:chOff x="438427" y="882053"/>
            <a:chExt cx="11306255" cy="138874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62A9EB-14AE-85B5-42EC-7C9CAAEA1125}"/>
                </a:ext>
              </a:extLst>
            </p:cNvPr>
            <p:cNvGrpSpPr/>
            <p:nvPr/>
          </p:nvGrpSpPr>
          <p:grpSpPr>
            <a:xfrm>
              <a:off x="438427" y="882053"/>
              <a:ext cx="11306255" cy="1388745"/>
              <a:chOff x="1286152" y="235565"/>
              <a:chExt cx="11306255" cy="1388745"/>
            </a:xfrm>
          </p:grpSpPr>
          <p:sp>
            <p:nvSpPr>
              <p:cNvPr id="4" name="Text 1"/>
              <p:cNvSpPr/>
              <p:nvPr/>
            </p:nvSpPr>
            <p:spPr>
              <a:xfrm>
                <a:off x="2037993" y="235565"/>
                <a:ext cx="10554414" cy="1388745"/>
              </a:xfrm>
              <a:prstGeom prst="rect">
                <a:avLst/>
              </a:prstGeom>
              <a:noFill/>
              <a:ln/>
            </p:spPr>
            <p:txBody>
              <a:bodyPr wrap="square" rtlCol="0" anchor="t"/>
              <a:lstStyle/>
              <a:p>
                <a:pPr marL="0" indent="0">
                  <a:lnSpc>
                    <a:spcPts val="5468"/>
                  </a:lnSpc>
                  <a:buNone/>
                </a:pPr>
                <a:r>
                  <a:rPr lang="en-US" sz="4374" dirty="0">
                    <a:solidFill>
                      <a:srgbClr val="FFFFFF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Tic-Tac-Toe</a:t>
                </a:r>
                <a:endParaRPr lang="en-US" sz="4374" dirty="0"/>
              </a:p>
            </p:txBody>
          </p:sp>
          <p:sp>
            <p:nvSpPr>
              <p:cNvPr id="5" name="Shape 2"/>
              <p:cNvSpPr/>
              <p:nvPr/>
            </p:nvSpPr>
            <p:spPr>
              <a:xfrm>
                <a:off x="1286152" y="382110"/>
                <a:ext cx="499943" cy="499943"/>
              </a:xfrm>
              <a:prstGeom prst="roundRect">
                <a:avLst>
                  <a:gd name="adj" fmla="val 20000"/>
                </a:avLst>
              </a:prstGeom>
              <a:solidFill>
                <a:srgbClr val="182567"/>
              </a:solidFill>
              <a:ln w="7620">
                <a:solidFill>
                  <a:srgbClr val="313E80"/>
                </a:solidFill>
                <a:prstDash val="solid"/>
              </a:ln>
            </p:spPr>
            <p:txBody>
              <a:bodyPr/>
              <a:lstStyle/>
              <a:p>
                <a:endParaRPr lang="en-IN" dirty="0"/>
              </a:p>
            </p:txBody>
          </p:sp>
        </p:grpSp>
        <p:sp>
          <p:nvSpPr>
            <p:cNvPr id="6" name="Text 3"/>
            <p:cNvSpPr/>
            <p:nvPr/>
          </p:nvSpPr>
          <p:spPr>
            <a:xfrm>
              <a:off x="593684" y="1070328"/>
              <a:ext cx="189428" cy="41648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3281"/>
                </a:lnSpc>
                <a:buNone/>
              </a:pPr>
              <a:endParaRPr lang="en-US" sz="2624" dirty="0"/>
            </a:p>
          </p:txBody>
        </p:sp>
      </p:grpSp>
      <p:sp>
        <p:nvSpPr>
          <p:cNvPr id="7" name="Text 4"/>
          <p:cNvSpPr/>
          <p:nvPr/>
        </p:nvSpPr>
        <p:spPr>
          <a:xfrm>
            <a:off x="2760107" y="37290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4209455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148399" y="37290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4209455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2760107" y="5392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760107" y="587275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148399" y="5392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87275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AA0E9A-667E-AE3F-8E73-AE48CCC46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118" y="1144875"/>
            <a:ext cx="7393907" cy="663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205633"/>
            <a:ext cx="1005578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Object-Oriented Programming Principles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344347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121944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Abstraction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602361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Focusing on essential features and hiding complexities within game objects.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881" y="3344347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4121944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Inheritance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759881" y="4602361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Leveraging shared functionality and code reuse across game entities.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3344347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4121944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Polymorphism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602361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Allowing game objects to adapt their behavior based on the current context.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3656" y="3344347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4121944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Encapsulation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203656" y="4602361"/>
            <a:ext cx="238875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data privacy and integrity through well-defined classes and methods.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1584841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Game Design and Development Challenges</a:t>
            </a:r>
            <a:endParaRPr lang="en-US" sz="4374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993" y="3306842"/>
            <a:ext cx="3518059" cy="8886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0163" y="452878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IN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৹ </a:t>
            </a: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Gameplay Mechanics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2260163" y="5009198"/>
            <a:ext cx="307371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Designing intuitive and engaging gameplay mechanics for each game.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052" y="3306842"/>
            <a:ext cx="3518178" cy="8886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778222" y="452878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IN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৹ </a:t>
            </a: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Interface</a:t>
            </a:r>
            <a:endParaRPr lang="en-US" sz="2187" dirty="0"/>
          </a:p>
        </p:txBody>
      </p:sp>
      <p:sp>
        <p:nvSpPr>
          <p:cNvPr id="12" name="Text 6"/>
          <p:cNvSpPr/>
          <p:nvPr/>
        </p:nvSpPr>
        <p:spPr>
          <a:xfrm>
            <a:off x="5778222" y="5009198"/>
            <a:ext cx="307383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Developing a visually appealing and responsive user interface.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4229" y="3306842"/>
            <a:ext cx="3518178" cy="8886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296400" y="4528780"/>
            <a:ext cx="307383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34"/>
              </a:lnSpc>
            </a:pPr>
            <a:r>
              <a:rPr lang="en-IN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৹ </a:t>
            </a: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         Optimization</a:t>
            </a:r>
            <a:endParaRPr lang="en-US" sz="2187" dirty="0"/>
          </a:p>
        </p:txBody>
      </p:sp>
      <p:sp>
        <p:nvSpPr>
          <p:cNvPr id="15" name="Text 8"/>
          <p:cNvSpPr/>
          <p:nvPr/>
        </p:nvSpPr>
        <p:spPr>
          <a:xfrm>
            <a:off x="9296400" y="5356384"/>
            <a:ext cx="307383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efficient memory management and frame rate for smooth gameplay.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5000" contras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3302000"/>
            <a:ext cx="14630400" cy="4927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1"/>
          <p:cNvSpPr/>
          <p:nvPr/>
        </p:nvSpPr>
        <p:spPr>
          <a:xfrm>
            <a:off x="493673" y="3972639"/>
            <a:ext cx="10554414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FFFFFF"/>
                </a:solidFill>
                <a:latin typeface="OCR A Extended" panose="02010509020102010303" pitchFamily="50" charset="0"/>
                <a:ea typeface="Roboto" pitchFamily="34" charset="-122"/>
                <a:cs typeface="Roboto" pitchFamily="34" charset="-120"/>
              </a:rPr>
              <a:t>Conclusion:</a:t>
            </a:r>
            <a:endParaRPr lang="en-US" sz="6036" dirty="0">
              <a:latin typeface="OCR A Extended" panose="02010509020102010303" pitchFamily="50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493672" y="5054996"/>
            <a:ext cx="10641687" cy="16404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FZShuTi" panose="02010601030101010101" pitchFamily="2" charset="-122"/>
                <a:ea typeface="FZShuTi" panose="02010601030101010101" pitchFamily="2" charset="-122"/>
                <a:cs typeface="Roboto" pitchFamily="34" charset="-120"/>
              </a:rPr>
              <a:t>Qubit Games shows the versatility of Java OOP concepts, by skillfully integrating the 4 principles, we have created a collection of classic games that showcase the depth and flexibility of object-oriented programming. Qubit Games is a display of Java OOP in action.</a:t>
            </a:r>
            <a:endParaRPr lang="en-US" sz="2400" dirty="0">
              <a:latin typeface="FZShuTi" panose="02010601030101010101" pitchFamily="2" charset="-122"/>
              <a:ea typeface="FZShuTi" panose="02010601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646039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Various Operations and Tasks Implemented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72903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193250" y="3770709"/>
            <a:ext cx="1894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37290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Encapsulation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4209455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data privacy and integrity through well-defined classes and methods.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372903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1543" y="3770709"/>
            <a:ext cx="1894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37290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Inheritance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4209455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Leveraging shared functionality and code reuse across game entities.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037993" y="539234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193250" y="5434013"/>
            <a:ext cx="1894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760107" y="5392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Polymorphism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760107" y="587275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Allowing game objects to adapt their behavior based on the current context.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539234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81543" y="5434013"/>
            <a:ext cx="1894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392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Exception Handling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87275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Implementing robust error management to provide seamless user experiences.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6294" y="607576"/>
            <a:ext cx="9320213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Flappy Bird: Navigating through Obstacles</a:t>
            </a:r>
            <a:endParaRPr lang="en-US" sz="4338" dirty="0"/>
          </a:p>
        </p:txBody>
      </p:sp>
      <p:sp>
        <p:nvSpPr>
          <p:cNvPr id="6" name="Shape 2"/>
          <p:cNvSpPr/>
          <p:nvPr/>
        </p:nvSpPr>
        <p:spPr>
          <a:xfrm>
            <a:off x="1134785" y="2315170"/>
            <a:ext cx="44053" cy="5306854"/>
          </a:xfrm>
          <a:prstGeom prst="roundRect">
            <a:avLst>
              <a:gd name="adj" fmla="val 225099"/>
            </a:avLst>
          </a:prstGeom>
          <a:solidFill>
            <a:srgbClr val="313E80"/>
          </a:solidFill>
          <a:ln/>
        </p:spPr>
      </p:sp>
      <p:sp>
        <p:nvSpPr>
          <p:cNvPr id="7" name="Shape 3"/>
          <p:cNvSpPr/>
          <p:nvPr/>
        </p:nvSpPr>
        <p:spPr>
          <a:xfrm>
            <a:off x="1404699" y="2788920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313E80"/>
          </a:solidFill>
          <a:ln/>
        </p:spPr>
      </p:sp>
      <p:sp>
        <p:nvSpPr>
          <p:cNvPr id="8" name="Shape 4"/>
          <p:cNvSpPr/>
          <p:nvPr/>
        </p:nvSpPr>
        <p:spPr>
          <a:xfrm>
            <a:off x="908923" y="2563058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62871" y="2604373"/>
            <a:ext cx="187881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2603" dirty="0"/>
          </a:p>
        </p:txBody>
      </p:sp>
      <p:sp>
        <p:nvSpPr>
          <p:cNvPr id="10" name="Text 6"/>
          <p:cNvSpPr/>
          <p:nvPr/>
        </p:nvSpPr>
        <p:spPr>
          <a:xfrm>
            <a:off x="2368748" y="2535436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Gravity Mechanics</a:t>
            </a:r>
            <a:endParaRPr lang="en-US" sz="2169" dirty="0"/>
          </a:p>
        </p:txBody>
      </p:sp>
      <p:sp>
        <p:nvSpPr>
          <p:cNvPr id="11" name="Text 7"/>
          <p:cNvSpPr/>
          <p:nvPr/>
        </p:nvSpPr>
        <p:spPr>
          <a:xfrm>
            <a:off x="2368748" y="3011924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Accurately simulating the bird's flight and descent to create a challenging gameplay experience.</a:t>
            </a:r>
            <a:endParaRPr lang="en-US" sz="1735" dirty="0"/>
          </a:p>
        </p:txBody>
      </p:sp>
      <p:sp>
        <p:nvSpPr>
          <p:cNvPr id="12" name="Shape 8"/>
          <p:cNvSpPr/>
          <p:nvPr/>
        </p:nvSpPr>
        <p:spPr>
          <a:xfrm>
            <a:off x="1404699" y="4631293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313E80"/>
          </a:solidFill>
          <a:ln/>
        </p:spPr>
      </p:sp>
      <p:sp>
        <p:nvSpPr>
          <p:cNvPr id="13" name="Shape 9"/>
          <p:cNvSpPr/>
          <p:nvPr/>
        </p:nvSpPr>
        <p:spPr>
          <a:xfrm>
            <a:off x="908923" y="4405432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62871" y="4446746"/>
            <a:ext cx="187881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2603" dirty="0"/>
          </a:p>
        </p:txBody>
      </p:sp>
      <p:sp>
        <p:nvSpPr>
          <p:cNvPr id="15" name="Text 11"/>
          <p:cNvSpPr/>
          <p:nvPr/>
        </p:nvSpPr>
        <p:spPr>
          <a:xfrm>
            <a:off x="2368748" y="4377809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Collision Detection</a:t>
            </a:r>
            <a:endParaRPr lang="en-US" sz="2169" dirty="0"/>
          </a:p>
        </p:txBody>
      </p:sp>
      <p:sp>
        <p:nvSpPr>
          <p:cNvPr id="16" name="Text 12"/>
          <p:cNvSpPr/>
          <p:nvPr/>
        </p:nvSpPr>
        <p:spPr>
          <a:xfrm>
            <a:off x="2368748" y="4854297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Implementing precise collision detection to ensure the player avoids obstacles and pipes.</a:t>
            </a:r>
            <a:endParaRPr lang="en-US" sz="1735" dirty="0"/>
          </a:p>
        </p:txBody>
      </p:sp>
      <p:sp>
        <p:nvSpPr>
          <p:cNvPr id="17" name="Shape 13"/>
          <p:cNvSpPr/>
          <p:nvPr/>
        </p:nvSpPr>
        <p:spPr>
          <a:xfrm>
            <a:off x="1404699" y="6473666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313E80"/>
          </a:solidFill>
          <a:ln/>
        </p:spPr>
      </p:sp>
      <p:sp>
        <p:nvSpPr>
          <p:cNvPr id="18" name="Shape 14"/>
          <p:cNvSpPr/>
          <p:nvPr/>
        </p:nvSpPr>
        <p:spPr>
          <a:xfrm>
            <a:off x="908923" y="6247805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62871" y="6289119"/>
            <a:ext cx="187881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2603" dirty="0"/>
          </a:p>
        </p:txBody>
      </p:sp>
      <p:sp>
        <p:nvSpPr>
          <p:cNvPr id="20" name="Text 16"/>
          <p:cNvSpPr/>
          <p:nvPr/>
        </p:nvSpPr>
        <p:spPr>
          <a:xfrm>
            <a:off x="2368748" y="6220182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Score Tracking</a:t>
            </a:r>
            <a:endParaRPr lang="en-US" sz="2169" dirty="0"/>
          </a:p>
        </p:txBody>
      </p:sp>
      <p:sp>
        <p:nvSpPr>
          <p:cNvPr id="21" name="Text 17"/>
          <p:cNvSpPr/>
          <p:nvPr/>
        </p:nvSpPr>
        <p:spPr>
          <a:xfrm>
            <a:off x="2368748" y="6696670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Keeping track of the player's score and displaying it in real-time to measure their progress.</a:t>
            </a:r>
            <a:endParaRPr lang="en-US" sz="173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833914" y="540961"/>
            <a:ext cx="9320213" cy="6924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22"/>
              </a:lnSpc>
            </a:pPr>
            <a:r>
              <a:rPr lang="en-US" sz="40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Snake Game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80B77F9-4947-CE6B-0F84-8F4B72A4ABCA}"/>
              </a:ext>
            </a:extLst>
          </p:cNvPr>
          <p:cNvGrpSpPr/>
          <p:nvPr/>
        </p:nvGrpSpPr>
        <p:grpSpPr>
          <a:xfrm>
            <a:off x="2368749" y="2070675"/>
            <a:ext cx="7777758" cy="4051518"/>
            <a:chOff x="2376369" y="1842075"/>
            <a:chExt cx="7777758" cy="4051518"/>
          </a:xfrm>
        </p:grpSpPr>
        <p:sp>
          <p:nvSpPr>
            <p:cNvPr id="11" name="Text 7"/>
            <p:cNvSpPr/>
            <p:nvPr/>
          </p:nvSpPr>
          <p:spPr>
            <a:xfrm>
              <a:off x="2376369" y="1842075"/>
              <a:ext cx="7777758" cy="70508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 algn="l">
                <a:lnSpc>
                  <a:spcPts val="2776"/>
                </a:lnSpc>
                <a:buNone/>
              </a:pPr>
              <a:r>
                <a:rPr lang="en-US" sz="1735" dirty="0">
                  <a:solidFill>
                    <a:srgbClr val="CFD0D8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Allowing players to make moves and validating them to ensure the game rules are followed.</a:t>
              </a:r>
            </a:p>
          </p:txBody>
        </p:sp>
        <p:sp>
          <p:nvSpPr>
            <p:cNvPr id="16" name="Text 12"/>
            <p:cNvSpPr/>
            <p:nvPr/>
          </p:nvSpPr>
          <p:spPr>
            <a:xfrm>
              <a:off x="2376369" y="3554015"/>
              <a:ext cx="7777758" cy="70508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 algn="l">
                <a:lnSpc>
                  <a:spcPts val="2776"/>
                </a:lnSpc>
                <a:buNone/>
              </a:pPr>
              <a:r>
                <a:rPr lang="en-US" sz="1735" dirty="0">
                  <a:solidFill>
                    <a:srgbClr val="CFD0D8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Maintaining a logical representation of the game board to track the state of the game.</a:t>
              </a:r>
            </a:p>
          </p:txBody>
        </p:sp>
        <p:sp>
          <p:nvSpPr>
            <p:cNvPr id="21" name="Text 17"/>
            <p:cNvSpPr/>
            <p:nvPr/>
          </p:nvSpPr>
          <p:spPr>
            <a:xfrm>
              <a:off x="2376369" y="5188505"/>
              <a:ext cx="7777758" cy="70508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 algn="l">
                <a:lnSpc>
                  <a:spcPts val="2776"/>
                </a:lnSpc>
                <a:buNone/>
              </a:pPr>
              <a:r>
                <a:rPr lang="en-US" sz="1735" dirty="0">
                  <a:solidFill>
                    <a:srgbClr val="CFD0D8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Randomly spawning food items for the snake to consume, increasing its length.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1B01A93-786F-103B-8846-C93285BF673A}"/>
              </a:ext>
            </a:extLst>
          </p:cNvPr>
          <p:cNvGrpSpPr/>
          <p:nvPr/>
        </p:nvGrpSpPr>
        <p:grpSpPr>
          <a:xfrm>
            <a:off x="893683" y="1514354"/>
            <a:ext cx="4229577" cy="6116003"/>
            <a:chOff x="901303" y="1285754"/>
            <a:chExt cx="4229577" cy="6116003"/>
          </a:xfrm>
        </p:grpSpPr>
        <p:sp>
          <p:nvSpPr>
            <p:cNvPr id="6" name="Shape 2"/>
            <p:cNvSpPr/>
            <p:nvPr/>
          </p:nvSpPr>
          <p:spPr>
            <a:xfrm>
              <a:off x="1112756" y="1285754"/>
              <a:ext cx="45719" cy="6116003"/>
            </a:xfrm>
            <a:prstGeom prst="roundRect">
              <a:avLst>
                <a:gd name="adj" fmla="val 225099"/>
              </a:avLst>
            </a:prstGeom>
            <a:solidFill>
              <a:srgbClr val="313E80"/>
            </a:solidFill>
            <a:ln/>
          </p:spPr>
        </p:sp>
        <p:sp>
          <p:nvSpPr>
            <p:cNvPr id="7" name="Shape 3"/>
            <p:cNvSpPr/>
            <p:nvPr/>
          </p:nvSpPr>
          <p:spPr>
            <a:xfrm>
              <a:off x="1349690" y="1711642"/>
              <a:ext cx="771168" cy="44053"/>
            </a:xfrm>
            <a:prstGeom prst="roundRect">
              <a:avLst>
                <a:gd name="adj" fmla="val 225099"/>
              </a:avLst>
            </a:prstGeom>
            <a:solidFill>
              <a:srgbClr val="313E80"/>
            </a:solidFill>
            <a:ln/>
          </p:spPr>
        </p:sp>
        <p:sp>
          <p:nvSpPr>
            <p:cNvPr id="8" name="Shape 4"/>
            <p:cNvSpPr/>
            <p:nvPr/>
          </p:nvSpPr>
          <p:spPr>
            <a:xfrm>
              <a:off x="908923" y="1452264"/>
              <a:ext cx="495776" cy="495776"/>
            </a:xfrm>
            <a:prstGeom prst="roundRect">
              <a:avLst>
                <a:gd name="adj" fmla="val 20002"/>
              </a:avLst>
            </a:prstGeom>
            <a:solidFill>
              <a:srgbClr val="182567"/>
            </a:solidFill>
            <a:ln w="7620">
              <a:solidFill>
                <a:srgbClr val="313E80"/>
              </a:solidFill>
              <a:prstDash val="solid"/>
            </a:ln>
          </p:spPr>
        </p:sp>
        <p:sp>
          <p:nvSpPr>
            <p:cNvPr id="9" name="Text 5"/>
            <p:cNvSpPr/>
            <p:nvPr/>
          </p:nvSpPr>
          <p:spPr>
            <a:xfrm>
              <a:off x="1050486" y="1481197"/>
              <a:ext cx="187881" cy="41314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3253"/>
                </a:lnSpc>
                <a:buNone/>
              </a:pPr>
              <a:r>
                <a:rPr lang="en-US" sz="2603" dirty="0">
                  <a:solidFill>
                    <a:srgbClr val="CFD0D8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1</a:t>
              </a:r>
              <a:endParaRPr lang="en-US" sz="2603" dirty="0"/>
            </a:p>
          </p:txBody>
        </p:sp>
        <p:sp>
          <p:nvSpPr>
            <p:cNvPr id="10" name="Text 6"/>
            <p:cNvSpPr/>
            <p:nvPr/>
          </p:nvSpPr>
          <p:spPr>
            <a:xfrm>
              <a:off x="2368748" y="1394956"/>
              <a:ext cx="2754511" cy="34432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11"/>
                </a:lnSpc>
                <a:buNone/>
              </a:pPr>
              <a:r>
                <a:rPr lang="en-US" sz="2169" dirty="0">
                  <a:solidFill>
                    <a:srgbClr val="CFD0D8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Player Moves</a:t>
              </a:r>
            </a:p>
          </p:txBody>
        </p:sp>
        <p:sp>
          <p:nvSpPr>
            <p:cNvPr id="12" name="Shape 8"/>
            <p:cNvSpPr/>
            <p:nvPr/>
          </p:nvSpPr>
          <p:spPr>
            <a:xfrm>
              <a:off x="1412758" y="4916059"/>
              <a:ext cx="771168" cy="44053"/>
            </a:xfrm>
            <a:prstGeom prst="roundRect">
              <a:avLst>
                <a:gd name="adj" fmla="val 225099"/>
              </a:avLst>
            </a:prstGeom>
            <a:solidFill>
              <a:srgbClr val="313E80"/>
            </a:solidFill>
            <a:ln/>
          </p:spPr>
        </p:sp>
        <p:sp>
          <p:nvSpPr>
            <p:cNvPr id="14" name="Text 10"/>
            <p:cNvSpPr/>
            <p:nvPr/>
          </p:nvSpPr>
          <p:spPr>
            <a:xfrm>
              <a:off x="1062871" y="4446746"/>
              <a:ext cx="187881" cy="41314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3253"/>
                </a:lnSpc>
                <a:buNone/>
              </a:pPr>
              <a:endParaRPr lang="en-US" sz="2603" dirty="0"/>
            </a:p>
          </p:txBody>
        </p:sp>
        <p:sp>
          <p:nvSpPr>
            <p:cNvPr id="15" name="Text 11"/>
            <p:cNvSpPr/>
            <p:nvPr/>
          </p:nvSpPr>
          <p:spPr>
            <a:xfrm>
              <a:off x="2368748" y="3061288"/>
              <a:ext cx="2754511" cy="34432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11"/>
                </a:lnSpc>
                <a:buNone/>
              </a:pPr>
              <a:r>
                <a:rPr lang="en-US" sz="2169" dirty="0">
                  <a:solidFill>
                    <a:srgbClr val="CFD0D8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Collision Detection</a:t>
              </a:r>
            </a:p>
          </p:txBody>
        </p:sp>
        <p:sp>
          <p:nvSpPr>
            <p:cNvPr id="17" name="Shape 13"/>
            <p:cNvSpPr/>
            <p:nvPr/>
          </p:nvSpPr>
          <p:spPr>
            <a:xfrm>
              <a:off x="1378027" y="6396869"/>
              <a:ext cx="771168" cy="44053"/>
            </a:xfrm>
            <a:prstGeom prst="roundRect">
              <a:avLst>
                <a:gd name="adj" fmla="val 225099"/>
              </a:avLst>
            </a:prstGeom>
            <a:solidFill>
              <a:srgbClr val="313E80"/>
            </a:solidFill>
            <a:ln/>
          </p:spPr>
        </p:sp>
        <p:sp>
          <p:nvSpPr>
            <p:cNvPr id="18" name="Shape 14"/>
            <p:cNvSpPr/>
            <p:nvPr/>
          </p:nvSpPr>
          <p:spPr>
            <a:xfrm>
              <a:off x="901303" y="6171009"/>
              <a:ext cx="495776" cy="495776"/>
            </a:xfrm>
            <a:prstGeom prst="roundRect">
              <a:avLst>
                <a:gd name="adj" fmla="val 20002"/>
              </a:avLst>
            </a:prstGeom>
            <a:solidFill>
              <a:srgbClr val="182567"/>
            </a:solidFill>
            <a:ln w="7620">
              <a:solidFill>
                <a:srgbClr val="313E80"/>
              </a:solidFill>
              <a:prstDash val="solid"/>
            </a:ln>
          </p:spPr>
        </p:sp>
        <p:sp>
          <p:nvSpPr>
            <p:cNvPr id="19" name="Text 15"/>
            <p:cNvSpPr/>
            <p:nvPr/>
          </p:nvSpPr>
          <p:spPr>
            <a:xfrm>
              <a:off x="1051912" y="6212323"/>
              <a:ext cx="187881" cy="41314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3253"/>
                </a:lnSpc>
                <a:buNone/>
              </a:pPr>
              <a:r>
                <a:rPr lang="en-US" sz="2603" dirty="0">
                  <a:solidFill>
                    <a:srgbClr val="CFD0D8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4</a:t>
              </a:r>
              <a:endParaRPr lang="en-US" sz="2603" dirty="0"/>
            </a:p>
          </p:txBody>
        </p:sp>
        <p:sp>
          <p:nvSpPr>
            <p:cNvPr id="20" name="Text 16"/>
            <p:cNvSpPr/>
            <p:nvPr/>
          </p:nvSpPr>
          <p:spPr>
            <a:xfrm>
              <a:off x="2376369" y="4686009"/>
              <a:ext cx="2754511" cy="34432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11"/>
                </a:lnSpc>
                <a:buNone/>
              </a:pPr>
              <a:r>
                <a:rPr lang="en-US" sz="2169" dirty="0">
                  <a:solidFill>
                    <a:srgbClr val="CFD0D8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Food Generation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C33EB3D-D75A-CA65-A7A2-2659F9660E21}"/>
                </a:ext>
              </a:extLst>
            </p:cNvPr>
            <p:cNvGrpSpPr/>
            <p:nvPr/>
          </p:nvGrpSpPr>
          <p:grpSpPr>
            <a:xfrm>
              <a:off x="922674" y="3058239"/>
              <a:ext cx="495776" cy="495776"/>
              <a:chOff x="1061323" y="4557832"/>
              <a:chExt cx="495776" cy="495776"/>
            </a:xfrm>
          </p:grpSpPr>
          <p:sp>
            <p:nvSpPr>
              <p:cNvPr id="22" name="Shape 9">
                <a:extLst>
                  <a:ext uri="{FF2B5EF4-FFF2-40B4-BE49-F238E27FC236}">
                    <a16:creationId xmlns:a16="http://schemas.microsoft.com/office/drawing/2014/main" id="{E636CEC6-F5C6-4F16-BB91-19786C73CD47}"/>
                  </a:ext>
                </a:extLst>
              </p:cNvPr>
              <p:cNvSpPr/>
              <p:nvPr/>
            </p:nvSpPr>
            <p:spPr>
              <a:xfrm>
                <a:off x="1061323" y="4557832"/>
                <a:ext cx="495776" cy="495776"/>
              </a:xfrm>
              <a:prstGeom prst="roundRect">
                <a:avLst>
                  <a:gd name="adj" fmla="val 20002"/>
                </a:avLst>
              </a:prstGeom>
              <a:solidFill>
                <a:srgbClr val="182567"/>
              </a:solidFill>
              <a:ln w="7620">
                <a:solidFill>
                  <a:srgbClr val="313E80"/>
                </a:solidFill>
                <a:prstDash val="solid"/>
              </a:ln>
            </p:spPr>
          </p:sp>
          <p:sp>
            <p:nvSpPr>
              <p:cNvPr id="23" name="Text 10">
                <a:extLst>
                  <a:ext uri="{FF2B5EF4-FFF2-40B4-BE49-F238E27FC236}">
                    <a16:creationId xmlns:a16="http://schemas.microsoft.com/office/drawing/2014/main" id="{A96DC55B-BA35-1972-776F-9C6EE69A1CAB}"/>
                  </a:ext>
                </a:extLst>
              </p:cNvPr>
              <p:cNvSpPr/>
              <p:nvPr/>
            </p:nvSpPr>
            <p:spPr>
              <a:xfrm>
                <a:off x="1215271" y="4599146"/>
                <a:ext cx="187881" cy="413147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 algn="ctr">
                  <a:lnSpc>
                    <a:spcPts val="3253"/>
                  </a:lnSpc>
                  <a:buNone/>
                </a:pPr>
                <a:r>
                  <a:rPr lang="en-US" sz="2603" dirty="0">
                    <a:solidFill>
                      <a:srgbClr val="CFD0D8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2</a:t>
                </a:r>
                <a:endParaRPr lang="en-US" sz="2603" dirty="0"/>
              </a:p>
            </p:txBody>
          </p:sp>
        </p:grpSp>
        <p:sp>
          <p:nvSpPr>
            <p:cNvPr id="25" name="Shape 8">
              <a:extLst>
                <a:ext uri="{FF2B5EF4-FFF2-40B4-BE49-F238E27FC236}">
                  <a16:creationId xmlns:a16="http://schemas.microsoft.com/office/drawing/2014/main" id="{E6DB42A4-4FDE-F422-C87D-2073A8928CFC}"/>
                </a:ext>
              </a:extLst>
            </p:cNvPr>
            <p:cNvSpPr/>
            <p:nvPr/>
          </p:nvSpPr>
          <p:spPr>
            <a:xfrm>
              <a:off x="1409430" y="3284912"/>
              <a:ext cx="771168" cy="44053"/>
            </a:xfrm>
            <a:prstGeom prst="roundRect">
              <a:avLst>
                <a:gd name="adj" fmla="val 225099"/>
              </a:avLst>
            </a:prstGeom>
            <a:solidFill>
              <a:srgbClr val="313E80"/>
            </a:solidFill>
            <a:ln/>
          </p:spPr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9BC4820-9D04-3FF2-0A81-4F0E9F4414AD}"/>
                </a:ext>
              </a:extLst>
            </p:cNvPr>
            <p:cNvGrpSpPr/>
            <p:nvPr/>
          </p:nvGrpSpPr>
          <p:grpSpPr>
            <a:xfrm>
              <a:off x="901303" y="4690199"/>
              <a:ext cx="495776" cy="495776"/>
              <a:chOff x="1061323" y="4557832"/>
              <a:chExt cx="495776" cy="495776"/>
            </a:xfrm>
          </p:grpSpPr>
          <p:sp>
            <p:nvSpPr>
              <p:cNvPr id="27" name="Shape 9">
                <a:extLst>
                  <a:ext uri="{FF2B5EF4-FFF2-40B4-BE49-F238E27FC236}">
                    <a16:creationId xmlns:a16="http://schemas.microsoft.com/office/drawing/2014/main" id="{3BDA8A64-3C3F-E52A-064F-91119B5720B8}"/>
                  </a:ext>
                </a:extLst>
              </p:cNvPr>
              <p:cNvSpPr/>
              <p:nvPr/>
            </p:nvSpPr>
            <p:spPr>
              <a:xfrm>
                <a:off x="1061323" y="4557832"/>
                <a:ext cx="495776" cy="495776"/>
              </a:xfrm>
              <a:prstGeom prst="roundRect">
                <a:avLst>
                  <a:gd name="adj" fmla="val 20002"/>
                </a:avLst>
              </a:prstGeom>
              <a:solidFill>
                <a:srgbClr val="182567"/>
              </a:solidFill>
              <a:ln w="7620">
                <a:solidFill>
                  <a:srgbClr val="313E80"/>
                </a:solidFill>
                <a:prstDash val="solid"/>
              </a:ln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28" name="Text 10">
                <a:extLst>
                  <a:ext uri="{FF2B5EF4-FFF2-40B4-BE49-F238E27FC236}">
                    <a16:creationId xmlns:a16="http://schemas.microsoft.com/office/drawing/2014/main" id="{3B1DB2BE-A732-2C67-497C-0F71092E8737}"/>
                  </a:ext>
                </a:extLst>
              </p:cNvPr>
              <p:cNvSpPr/>
              <p:nvPr/>
            </p:nvSpPr>
            <p:spPr>
              <a:xfrm>
                <a:off x="1215271" y="4599146"/>
                <a:ext cx="187881" cy="413147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 algn="ctr">
                  <a:lnSpc>
                    <a:spcPts val="3253"/>
                  </a:lnSpc>
                  <a:buNone/>
                </a:pPr>
                <a:r>
                  <a:rPr lang="en-US" sz="2603" dirty="0">
                    <a:solidFill>
                      <a:srgbClr val="CFD0D8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3</a:t>
                </a:r>
                <a:endParaRPr lang="en-US" sz="2603" dirty="0"/>
              </a:p>
            </p:txBody>
          </p:sp>
        </p:grpSp>
        <p:sp>
          <p:nvSpPr>
            <p:cNvPr id="29" name="Text 16">
              <a:extLst>
                <a:ext uri="{FF2B5EF4-FFF2-40B4-BE49-F238E27FC236}">
                  <a16:creationId xmlns:a16="http://schemas.microsoft.com/office/drawing/2014/main" id="{D8FC94CE-6648-7E73-5C8C-39C71D421B61}"/>
                </a:ext>
              </a:extLst>
            </p:cNvPr>
            <p:cNvSpPr/>
            <p:nvPr/>
          </p:nvSpPr>
          <p:spPr>
            <a:xfrm>
              <a:off x="2376369" y="6171009"/>
              <a:ext cx="2754511" cy="34432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11"/>
                </a:lnSpc>
                <a:buNone/>
              </a:pPr>
              <a:r>
                <a:rPr lang="en-US" sz="2169" dirty="0">
                  <a:solidFill>
                    <a:srgbClr val="CFD0D8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Score Tracking</a:t>
              </a:r>
            </a:p>
          </p:txBody>
        </p:sp>
      </p:grpSp>
      <p:sp>
        <p:nvSpPr>
          <p:cNvPr id="30" name="Text 17">
            <a:extLst>
              <a:ext uri="{FF2B5EF4-FFF2-40B4-BE49-F238E27FC236}">
                <a16:creationId xmlns:a16="http://schemas.microsoft.com/office/drawing/2014/main" id="{31546C41-D427-4ACE-D8B1-8A88FFFD03D3}"/>
              </a:ext>
            </a:extLst>
          </p:cNvPr>
          <p:cNvSpPr/>
          <p:nvPr/>
        </p:nvSpPr>
        <p:spPr>
          <a:xfrm>
            <a:off x="2361128" y="6831922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Keeping track of the player's score based on the snake's length.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F570AED-5EE3-9A68-9857-3488A9CDC0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2"/>
          <a:stretch/>
        </p:blipFill>
        <p:spPr>
          <a:xfrm>
            <a:off x="10534650" y="-1"/>
            <a:ext cx="4095750" cy="82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97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62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830104" y="1159729"/>
            <a:ext cx="9320213" cy="6924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22"/>
              </a:lnSpc>
            </a:pPr>
            <a:r>
              <a:rPr lang="en-US" sz="40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Tic-Tac-Toe: Logical Block(s) &amp; Strategy</a:t>
            </a:r>
          </a:p>
        </p:txBody>
      </p:sp>
      <p:sp>
        <p:nvSpPr>
          <p:cNvPr id="6" name="Shape 2"/>
          <p:cNvSpPr/>
          <p:nvPr/>
        </p:nvSpPr>
        <p:spPr>
          <a:xfrm>
            <a:off x="1134785" y="2315170"/>
            <a:ext cx="44053" cy="5306854"/>
          </a:xfrm>
          <a:prstGeom prst="roundRect">
            <a:avLst>
              <a:gd name="adj" fmla="val 225099"/>
            </a:avLst>
          </a:prstGeom>
          <a:solidFill>
            <a:srgbClr val="313E80"/>
          </a:solidFill>
          <a:ln/>
        </p:spPr>
      </p:sp>
      <p:sp>
        <p:nvSpPr>
          <p:cNvPr id="7" name="Shape 3"/>
          <p:cNvSpPr/>
          <p:nvPr/>
        </p:nvSpPr>
        <p:spPr>
          <a:xfrm>
            <a:off x="1404699" y="2788920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313E80"/>
          </a:solidFill>
          <a:ln/>
        </p:spPr>
      </p:sp>
      <p:sp>
        <p:nvSpPr>
          <p:cNvPr id="8" name="Shape 4"/>
          <p:cNvSpPr/>
          <p:nvPr/>
        </p:nvSpPr>
        <p:spPr>
          <a:xfrm>
            <a:off x="908923" y="2563058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62871" y="2604373"/>
            <a:ext cx="187881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2603" dirty="0"/>
          </a:p>
        </p:txBody>
      </p:sp>
      <p:sp>
        <p:nvSpPr>
          <p:cNvPr id="10" name="Text 6"/>
          <p:cNvSpPr/>
          <p:nvPr/>
        </p:nvSpPr>
        <p:spPr>
          <a:xfrm>
            <a:off x="2368748" y="2535436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Player Moves</a:t>
            </a:r>
          </a:p>
        </p:txBody>
      </p:sp>
      <p:sp>
        <p:nvSpPr>
          <p:cNvPr id="11" name="Text 7"/>
          <p:cNvSpPr/>
          <p:nvPr/>
        </p:nvSpPr>
        <p:spPr>
          <a:xfrm>
            <a:off x="2368748" y="3011924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Allowing players to make moves and validating them to ensure the game rules are followed.</a:t>
            </a:r>
          </a:p>
        </p:txBody>
      </p:sp>
      <p:sp>
        <p:nvSpPr>
          <p:cNvPr id="12" name="Shape 8"/>
          <p:cNvSpPr/>
          <p:nvPr/>
        </p:nvSpPr>
        <p:spPr>
          <a:xfrm>
            <a:off x="1404699" y="4631293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313E80"/>
          </a:solidFill>
          <a:ln/>
        </p:spPr>
      </p:sp>
      <p:sp>
        <p:nvSpPr>
          <p:cNvPr id="13" name="Shape 9"/>
          <p:cNvSpPr/>
          <p:nvPr/>
        </p:nvSpPr>
        <p:spPr>
          <a:xfrm>
            <a:off x="908923" y="4405432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62871" y="4446746"/>
            <a:ext cx="187881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2603" dirty="0"/>
          </a:p>
        </p:txBody>
      </p:sp>
      <p:sp>
        <p:nvSpPr>
          <p:cNvPr id="15" name="Text 11"/>
          <p:cNvSpPr/>
          <p:nvPr/>
        </p:nvSpPr>
        <p:spPr>
          <a:xfrm>
            <a:off x="2368748" y="4377809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Board Representation</a:t>
            </a:r>
          </a:p>
        </p:txBody>
      </p:sp>
      <p:sp>
        <p:nvSpPr>
          <p:cNvPr id="16" name="Text 12"/>
          <p:cNvSpPr/>
          <p:nvPr/>
        </p:nvSpPr>
        <p:spPr>
          <a:xfrm>
            <a:off x="2368748" y="4854297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Maintaining a logical representation of the game board to track the state of the game.</a:t>
            </a:r>
          </a:p>
        </p:txBody>
      </p:sp>
      <p:sp>
        <p:nvSpPr>
          <p:cNvPr id="17" name="Shape 13"/>
          <p:cNvSpPr/>
          <p:nvPr/>
        </p:nvSpPr>
        <p:spPr>
          <a:xfrm>
            <a:off x="1404699" y="6473666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313E80"/>
          </a:solidFill>
          <a:ln/>
        </p:spPr>
      </p:sp>
      <p:sp>
        <p:nvSpPr>
          <p:cNvPr id="18" name="Shape 14"/>
          <p:cNvSpPr/>
          <p:nvPr/>
        </p:nvSpPr>
        <p:spPr>
          <a:xfrm>
            <a:off x="908923" y="6247805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62871" y="6289119"/>
            <a:ext cx="187881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2603" dirty="0"/>
          </a:p>
        </p:txBody>
      </p:sp>
      <p:sp>
        <p:nvSpPr>
          <p:cNvPr id="20" name="Text 16"/>
          <p:cNvSpPr/>
          <p:nvPr/>
        </p:nvSpPr>
        <p:spPr>
          <a:xfrm>
            <a:off x="2368748" y="6220182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Win Conditions</a:t>
            </a:r>
          </a:p>
        </p:txBody>
      </p:sp>
      <p:sp>
        <p:nvSpPr>
          <p:cNvPr id="21" name="Text 17"/>
          <p:cNvSpPr/>
          <p:nvPr/>
        </p:nvSpPr>
        <p:spPr>
          <a:xfrm>
            <a:off x="2368748" y="6696670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Implementing algorithms to detect and declare the winner based on the game's rules.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2D98C27-75A0-A388-F130-CA3B9AB5D2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67" t="9186" r="34329" b="-2714"/>
          <a:stretch/>
        </p:blipFill>
        <p:spPr>
          <a:xfrm>
            <a:off x="11494374" y="0"/>
            <a:ext cx="3151266" cy="847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35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037993" y="263406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Case Diagram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286152" y="38211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1441409" y="402431"/>
            <a:ext cx="1894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37290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4209455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148399" y="37290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4209455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2760107" y="5392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760107" y="587275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148399" y="5392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87275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52D35E-F1E1-3058-E035-4FB5E3C49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832" y="1351279"/>
            <a:ext cx="8631488" cy="622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98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037993" y="24697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Activity Diagram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286152" y="38211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1441409" y="402431"/>
            <a:ext cx="1894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37290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4209455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148399" y="37290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4209455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2760107" y="5392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760107" y="587275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148399" y="5392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87275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F609FA-7270-CFC7-7AFF-12DC5CAC1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379" y="1107872"/>
            <a:ext cx="9219641" cy="66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67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037993" y="24697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1441409" y="402431"/>
            <a:ext cx="1894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37290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4209455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148399" y="37290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4209455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2760107" y="5392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760107" y="587275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148399" y="5392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87275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E942D4-DDD8-868F-E4A7-8E2B22995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057" y="402431"/>
            <a:ext cx="9082116" cy="749274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635C38-9DBA-18ED-9553-23D6B624CD39}"/>
              </a:ext>
            </a:extLst>
          </p:cNvPr>
          <p:cNvCxnSpPr>
            <a:cxnSpLocks/>
          </p:cNvCxnSpPr>
          <p:nvPr/>
        </p:nvCxnSpPr>
        <p:spPr>
          <a:xfrm>
            <a:off x="9997440" y="972820"/>
            <a:ext cx="0" cy="294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FB2E83-21AA-A4E6-63DC-E40DEC6F44E0}"/>
              </a:ext>
            </a:extLst>
          </p:cNvPr>
          <p:cNvCxnSpPr/>
          <p:nvPr/>
        </p:nvCxnSpPr>
        <p:spPr>
          <a:xfrm>
            <a:off x="9997440" y="1838960"/>
            <a:ext cx="0" cy="335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FBFEB2-1469-AE01-9E14-6D29DEA5A82C}"/>
              </a:ext>
            </a:extLst>
          </p:cNvPr>
          <p:cNvCxnSpPr/>
          <p:nvPr/>
        </p:nvCxnSpPr>
        <p:spPr>
          <a:xfrm>
            <a:off x="6896100" y="972820"/>
            <a:ext cx="0" cy="294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D964D0-0DF0-5B05-1975-E64AFCC46498}"/>
              </a:ext>
            </a:extLst>
          </p:cNvPr>
          <p:cNvCxnSpPr>
            <a:cxnSpLocks/>
          </p:cNvCxnSpPr>
          <p:nvPr/>
        </p:nvCxnSpPr>
        <p:spPr>
          <a:xfrm>
            <a:off x="6896100" y="1836420"/>
            <a:ext cx="0" cy="3644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9047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037993" y="23556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Sequence Diagram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286152" y="38211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1441409" y="402431"/>
            <a:ext cx="1894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37290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4209455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148399" y="37290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4209455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2760107" y="5392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760107" y="587275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148399" y="5392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87275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6770157-373E-1790-FA05-A2D6E20B93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738"/>
          <a:stretch/>
        </p:blipFill>
        <p:spPr>
          <a:xfrm>
            <a:off x="2427207" y="1098470"/>
            <a:ext cx="9775985" cy="670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00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534</Words>
  <Application>Microsoft Office PowerPoint</Application>
  <PresentationFormat>Custom</PresentationFormat>
  <Paragraphs>115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FZShuTi</vt:lpstr>
      <vt:lpstr>Arial</vt:lpstr>
      <vt:lpstr>Britannic Bold</vt:lpstr>
      <vt:lpstr>OCR A Extended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josewin anto</cp:lastModifiedBy>
  <cp:revision>4</cp:revision>
  <dcterms:created xsi:type="dcterms:W3CDTF">2024-06-02T08:38:27Z</dcterms:created>
  <dcterms:modified xsi:type="dcterms:W3CDTF">2024-06-03T06:14:33Z</dcterms:modified>
</cp:coreProperties>
</file>